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sldIdLst>
    <p:sldId id="258" r:id="rId5"/>
    <p:sldId id="338" r:id="rId6"/>
    <p:sldId id="260" r:id="rId7"/>
    <p:sldId id="634" r:id="rId8"/>
    <p:sldId id="635" r:id="rId9"/>
    <p:sldId id="356" r:id="rId10"/>
    <p:sldId id="357" r:id="rId11"/>
    <p:sldId id="360" r:id="rId12"/>
    <p:sldId id="361" r:id="rId13"/>
    <p:sldId id="362" r:id="rId14"/>
    <p:sldId id="369" r:id="rId15"/>
    <p:sldId id="363" r:id="rId16"/>
    <p:sldId id="366" r:id="rId17"/>
    <p:sldId id="365" r:id="rId18"/>
    <p:sldId id="364" r:id="rId19"/>
    <p:sldId id="350" r:id="rId20"/>
    <p:sldId id="636" r:id="rId21"/>
    <p:sldId id="623" r:id="rId22"/>
    <p:sldId id="625" r:id="rId23"/>
    <p:sldId id="368" r:id="rId24"/>
    <p:sldId id="754" r:id="rId25"/>
    <p:sldId id="755" r:id="rId26"/>
    <p:sldId id="756" r:id="rId27"/>
    <p:sldId id="757" r:id="rId28"/>
    <p:sldId id="371" r:id="rId29"/>
    <p:sldId id="373" r:id="rId30"/>
    <p:sldId id="372" r:id="rId31"/>
    <p:sldId id="750" r:id="rId32"/>
    <p:sldId id="753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gatebase Medium" panose="00000500000000000000" charset="0"/>
      <p:regular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Roboto bold" panose="020B0604020202020204" charset="0"/>
      <p:bold r:id="rId46"/>
    </p:embeddedFont>
    <p:embeddedFont>
      <p:font typeface="Roboto italic" panose="020B0604020202020204" charset="0"/>
      <p:italic r:id="rId47"/>
    </p:embeddedFont>
    <p:embeddedFont>
      <p:font typeface="Roboto Medium" panose="020B0604020202020204" charset="0"/>
      <p:regular r:id="rId48"/>
      <p:italic r:id="rId49"/>
    </p:embeddedFont>
    <p:embeddedFont>
      <p:font typeface="Roboto regular" panose="020B0604020202020204" charset="0"/>
      <p:regular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Segoe UI Semibold" panose="020B0702040204020203" pitchFamily="34" charset="0"/>
      <p:bold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66E7A-E9A1-44A8-A66F-24003C00839D}" v="44" dt="2020-04-02T12:57:21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4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17F16-03E0-4122-8000-FD95B71C5CE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16482-82AB-4570-8F23-F2E285374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81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4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F19C-4F22-4C05-BBF3-952E0A32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1940D-B61F-4FDB-86AA-A7D7957E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A9355-3B7B-4C01-BF7B-ABE3B6A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BEA6-6372-4930-8C28-BB29ED82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88D1-0466-4A3A-8AB2-B2E87B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93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475D-0A4E-4312-8F3B-300B49BF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6252-E97B-469A-BB7E-D75919A4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1F42-FC0C-4AB2-96A7-635A5BCA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86C2-81FF-4976-8ECE-86FF1366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92C2E-66A7-42FD-9EC5-E9CE1E7E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15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E8DF-ACDB-4B05-AF49-A33800C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EBE-CAFE-4BCD-9826-6E3CE3EB2EA7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A096-79EF-43EC-95BA-3FA67B0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1FE3-C4AE-421F-9361-F2534838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3780-B5A3-4FE3-BE2C-BBD944F9DD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828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96" y="6475019"/>
            <a:ext cx="1394981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design/wiki/Jupyter-Logo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uston,_we_have_a_problem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6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5BBF1-A1BC-41D7-B770-47277D13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3365" y="0"/>
            <a:ext cx="12855366" cy="686180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6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B99-4B78-47C2-83EE-11865260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614" y="0"/>
            <a:ext cx="12877614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10519768" y="277137"/>
            <a:ext cx="1331392" cy="1284269"/>
          </a:xfrm>
          <a:prstGeom prst="straightConnector1">
            <a:avLst/>
          </a:prstGeom>
          <a:ln w="133350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27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91FF3-C190-43B4-AC8F-3CE883BC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404634"/>
            <a:ext cx="8564398" cy="54694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687097" y="1004681"/>
            <a:ext cx="5608425" cy="4269342"/>
          </a:xfrm>
          <a:prstGeom prst="straightConnector1">
            <a:avLst/>
          </a:prstGeom>
          <a:ln w="72707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6A44C13-4CE9-49E1-A4F9-F4514FE3CC15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0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d&#10;&#10;Description automatically generated">
            <a:extLst>
              <a:ext uri="{FF2B5EF4-FFF2-40B4-BE49-F238E27FC236}">
                <a16:creationId xmlns:a16="http://schemas.microsoft.com/office/drawing/2014/main" id="{F52B4F93-8E99-4C6E-9527-EFD403EA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04" y="583129"/>
            <a:ext cx="5726113" cy="554528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7A0DB-E01A-4842-BB58-2EE518E18787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53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ainting, painted, yellow, table&#10;&#10;Description automatically generated">
            <a:extLst>
              <a:ext uri="{FF2B5EF4-FFF2-40B4-BE49-F238E27FC236}">
                <a16:creationId xmlns:a16="http://schemas.microsoft.com/office/drawing/2014/main" id="{CDE847F2-642E-47A2-BC78-8A5128996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86" y="901699"/>
            <a:ext cx="6619461" cy="49645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530E0-C565-49C1-9F61-CEE6961A462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60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6A2293D-D15C-4D44-894E-2A24AA7E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730" y="1883955"/>
            <a:ext cx="3392539" cy="26880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ALL </a:t>
            </a:r>
          </a:p>
          <a:p>
            <a:pPr marL="0" indent="0" algn="ctr">
              <a:buNone/>
            </a:pPr>
            <a:r>
              <a:rPr lang="en-GB" sz="9600" dirty="0"/>
              <a:t>GONE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934DB-ACB0-4FA5-88A4-6636682FB811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94" y="1501676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096000" y="1834175"/>
            <a:ext cx="4715736" cy="2083403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>
              <a:spcBef>
                <a:spcPts val="1333"/>
              </a:spcBef>
              <a:buNone/>
            </a:pPr>
            <a:r>
              <a:rPr lang="en-US" sz="4400" dirty="0">
                <a:solidFill>
                  <a:srgbClr val="000000"/>
                </a:solidFill>
                <a:latin typeface="Segoe UI"/>
              </a:rPr>
              <a:t>Cross Platform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desktop environment </a:t>
            </a:r>
            <a:br>
              <a:rPr lang="en-US" sz="4400" dirty="0">
                <a:solidFill>
                  <a:srgbClr val="000000"/>
                </a:solidFill>
                <a:latin typeface="Segoe UI"/>
              </a:rPr>
            </a:br>
            <a:r>
              <a:rPr lang="en-US" sz="4400" dirty="0">
                <a:solidFill>
                  <a:srgbClr val="000000"/>
                </a:solidFill>
                <a:latin typeface="Segoe UI"/>
              </a:rPr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2047066" y="550314"/>
            <a:ext cx="8097868" cy="66946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1BB957-83E1-4C47-BE10-6728E427956F}"/>
              </a:ext>
            </a:extLst>
          </p:cNvPr>
          <p:cNvSpPr txBox="1">
            <a:spLocks/>
          </p:cNvSpPr>
          <p:nvPr/>
        </p:nvSpPr>
        <p:spPr>
          <a:xfrm>
            <a:off x="146501" y="6524482"/>
            <a:ext cx="11898998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777" y="2211983"/>
            <a:ext cx="8420447" cy="24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2306886" y="899689"/>
            <a:ext cx="7578229" cy="88073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5867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8859C02-D880-4B83-BDB3-6D378D9209CE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43258" y="1639111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60" y="128715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AC38E24-B8B2-4A21-B738-D0E2041E2A0A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5" y="155842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149" y="1558427"/>
            <a:ext cx="5707465" cy="41365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422989" y="510432"/>
            <a:ext cx="9346023" cy="934843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defTabSz="609585">
              <a:lnSpc>
                <a:spcPts val="4667"/>
              </a:lnSpc>
            </a:pPr>
            <a:r>
              <a:rPr lang="en-GB" sz="4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2D7FF5-6FF5-4C2A-9563-B1D802B4D123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FD56979A-E1ED-4A80-831F-88235FD4F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A6C69-5E6E-4682-82BE-0DD0B6CFB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Notebooks in Azure Data Studio for the DBA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33CDD-95F5-4015-9E63-A86F0E4A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56350"/>
            <a:ext cx="1219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200173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1145965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843" y="2712247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53808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960955" y="2014994"/>
            <a:ext cx="10270067" cy="30315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GB" sz="3600" dirty="0"/>
              <a:t>First, the name comes from the planet Jupiter. 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/>
              <a:t>We wanted to pick a name that evoked the traditions and ideas of science.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109230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2528341" y="1727377"/>
            <a:ext cx="7135295" cy="45089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Second, the core programming languages supported by </a:t>
            </a:r>
            <a:r>
              <a:rPr lang="en-GB" sz="2400" dirty="0" err="1"/>
              <a:t>Jupyter</a:t>
            </a:r>
            <a:r>
              <a:rPr lang="en-GB" sz="2400" dirty="0"/>
              <a:t> are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Julia, Python and R. </a:t>
            </a:r>
          </a:p>
          <a:p>
            <a:endParaRPr lang="en-GB" sz="2400" dirty="0"/>
          </a:p>
          <a:p>
            <a:r>
              <a:rPr lang="en-GB" sz="2400" dirty="0"/>
              <a:t>While the name </a:t>
            </a:r>
            <a:r>
              <a:rPr lang="en-GB" sz="2400" dirty="0" err="1"/>
              <a:t>Jupyter</a:t>
            </a:r>
            <a:r>
              <a:rPr lang="en-GB" sz="2400" dirty="0"/>
              <a:t> is not a direct acronym for these languages, it nods its head in those directions.</a:t>
            </a:r>
          </a:p>
          <a:p>
            <a:endParaRPr lang="en-GB" sz="2400" dirty="0"/>
          </a:p>
          <a:p>
            <a:r>
              <a:rPr lang="en-GB" sz="2400" dirty="0"/>
              <a:t>In particular, the "y" in the middle of </a:t>
            </a:r>
            <a:r>
              <a:rPr lang="en-GB" sz="2400" dirty="0" err="1"/>
              <a:t>Jupyter</a:t>
            </a:r>
            <a:r>
              <a:rPr lang="en-GB" sz="2400" dirty="0"/>
              <a:t> was chosen to </a:t>
            </a:r>
            <a:r>
              <a:rPr lang="en-GB" sz="2400" dirty="0" err="1"/>
              <a:t>honor</a:t>
            </a:r>
            <a:r>
              <a:rPr lang="en-GB" sz="2400" dirty="0"/>
              <a:t> our Python heritage. </a:t>
            </a:r>
          </a:p>
          <a:p>
            <a:endParaRPr lang="en-GB" sz="36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015950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A758F5-9F07-4343-BE46-6CC444F1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93" y="226222"/>
            <a:ext cx="4717766" cy="14335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 err="1"/>
              <a:t>Jupyter</a:t>
            </a:r>
            <a:endParaRPr lang="en-GB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F4C42-CCE7-417C-81FF-9136DF5E5318}"/>
              </a:ext>
            </a:extLst>
          </p:cNvPr>
          <p:cNvSpPr/>
          <p:nvPr/>
        </p:nvSpPr>
        <p:spPr>
          <a:xfrm>
            <a:off x="1042976" y="1769477"/>
            <a:ext cx="10106025" cy="43396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Third, Galileo was the first person to discover </a:t>
            </a:r>
            <a:br>
              <a:rPr lang="en-GB" sz="3200" dirty="0"/>
            </a:br>
            <a:r>
              <a:rPr lang="en-GB" sz="3200" dirty="0"/>
              <a:t>the moons of Jupiter. </a:t>
            </a:r>
            <a:br>
              <a:rPr lang="en-GB" sz="3200" dirty="0"/>
            </a:br>
            <a:r>
              <a:rPr lang="en-GB" sz="3200" dirty="0"/>
              <a:t>His publication on the moons of Jupiter </a:t>
            </a:r>
            <a:br>
              <a:rPr lang="en-GB" sz="3200" dirty="0"/>
            </a:br>
            <a:r>
              <a:rPr lang="en-GB" sz="3200" dirty="0"/>
              <a:t>is an early example of research that </a:t>
            </a:r>
            <a:br>
              <a:rPr lang="en-GB" sz="3200" dirty="0"/>
            </a:br>
            <a:r>
              <a:rPr lang="en-GB" sz="3200" dirty="0"/>
              <a:t>includes the underlying data in the publication. </a:t>
            </a:r>
          </a:p>
          <a:p>
            <a:pPr algn="ctr"/>
            <a:r>
              <a:rPr lang="en-GB" sz="3200" dirty="0"/>
              <a:t>This is one of the core ideas and </a:t>
            </a:r>
            <a:br>
              <a:rPr lang="en-GB" sz="3200" dirty="0"/>
            </a:br>
            <a:r>
              <a:rPr lang="en-GB" sz="3200" dirty="0"/>
              <a:t>requirements for scientific reproducibility. </a:t>
            </a:r>
          </a:p>
          <a:p>
            <a:pPr algn="ctr"/>
            <a:r>
              <a:rPr lang="en-GB" sz="3200" dirty="0"/>
              <a:t>Reproducibility is one of the main focuses of our project.</a:t>
            </a:r>
          </a:p>
          <a:p>
            <a:endParaRPr lang="en-GB" sz="900" dirty="0"/>
          </a:p>
          <a:p>
            <a:r>
              <a:rPr lang="en-GB" sz="1100" dirty="0">
                <a:hlinkClick r:id="rId3"/>
              </a:rPr>
              <a:t>https://github.com/jupyter/design/wiki/Jupyter-Logo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50113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405625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539032" y="6117863"/>
            <a:ext cx="5647824" cy="58477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defTabSz="1219170"/>
            <a:r>
              <a:rPr lang="en-GB" sz="3200" dirty="0">
                <a:solidFill>
                  <a:srgbClr val="000000"/>
                </a:solidFill>
                <a:latin typeface="Segoe UI"/>
              </a:rPr>
              <a:t>Originally for Data Scientists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E4A085-D482-4DF4-B6ED-7AA237B7C9CD}"/>
              </a:ext>
            </a:extLst>
          </p:cNvPr>
          <p:cNvSpPr txBox="1">
            <a:spLocks/>
          </p:cNvSpPr>
          <p:nvPr/>
        </p:nvSpPr>
        <p:spPr>
          <a:xfrm>
            <a:off x="-115329" y="272149"/>
            <a:ext cx="12192000" cy="8191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/>
              <a:t>What is a Jupyter Notebook?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" y="894"/>
            <a:ext cx="1218521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8051" y="2999791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5332" dirty="0">
                <a:solidFill>
                  <a:srgbClr val="000000"/>
                </a:solidFill>
                <a:latin typeface="Segoe UI"/>
              </a:rPr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906463"/>
            <a:ext cx="12192000" cy="8191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ctr"/>
            <a:r>
              <a:rPr lang="en-US" sz="7200" b="1" dirty="0"/>
              <a:t>What is a </a:t>
            </a:r>
            <a:r>
              <a:rPr lang="en-US" sz="7200" b="1" dirty="0" err="1"/>
              <a:t>Jupyter</a:t>
            </a:r>
            <a:r>
              <a:rPr lang="en-US" sz="7200" b="1" dirty="0"/>
              <a:t> Notebook?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88E046D-328D-4F16-A530-5AC1D6BB764D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1999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Up next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01020" y="1577023"/>
            <a:ext cx="1000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2">
                    <a:lumMod val="10000"/>
                  </a:schemeClr>
                </a:solidFill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  <a:t>How administrate the hell out of your database</a:t>
            </a:r>
            <a:endParaRPr lang="en-GB" sz="6000" dirty="0">
              <a:solidFill>
                <a:schemeClr val="bg2">
                  <a:lumMod val="10000"/>
                </a:schemeClr>
              </a:solidFill>
              <a:latin typeface="gatebase Medium" panose="00000500000000000000" pitchFamily="5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EE567-33B5-4732-BDC3-CCC50DD80BAD}"/>
              </a:ext>
            </a:extLst>
          </p:cNvPr>
          <p:cNvSpPr txBox="1"/>
          <p:nvPr/>
        </p:nvSpPr>
        <p:spPr>
          <a:xfrm>
            <a:off x="572140" y="4024924"/>
            <a:ext cx="2553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CC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Arial"/>
              </a:rPr>
              <a:t>John Smith</a:t>
            </a:r>
            <a:endParaRPr lang="en-US" sz="3600" b="1" dirty="0">
              <a:solidFill>
                <a:srgbClr val="CC0000"/>
              </a:solidFill>
              <a:latin typeface="Roboto bold" panose="02000000000000000000" pitchFamily="2" charset="0"/>
              <a:ea typeface="Roboto bold" panose="02000000000000000000" pitchFamily="2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31A97-069B-4686-997D-477D2077A68B}"/>
              </a:ext>
            </a:extLst>
          </p:cNvPr>
          <p:cNvSpPr txBox="1"/>
          <p:nvPr/>
        </p:nvSpPr>
        <p:spPr>
          <a:xfrm>
            <a:off x="572140" y="4671255"/>
            <a:ext cx="1803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 Wrangler</a:t>
            </a:r>
          </a:p>
        </p:txBody>
      </p:sp>
    </p:spTree>
    <p:extLst>
      <p:ext uri="{BB962C8B-B14F-4D97-AF65-F5344CB8AC3E}">
        <p14:creationId xmlns:p14="http://schemas.microsoft.com/office/powerpoint/2010/main" val="97291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03B901-B143-473D-A09B-A49F3F133A4B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Virtual booth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9B9EF-F418-4ABC-B1B3-3E8C83CDD174}"/>
              </a:ext>
            </a:extLst>
          </p:cNvPr>
          <p:cNvCxnSpPr>
            <a:cxnSpLocks/>
          </p:cNvCxnSpPr>
          <p:nvPr/>
        </p:nvCxnSpPr>
        <p:spPr>
          <a:xfrm>
            <a:off x="2272950" y="559243"/>
            <a:ext cx="0" cy="31464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84387B-5B56-4824-B95F-AE1B420C0070}"/>
              </a:ext>
            </a:extLst>
          </p:cNvPr>
          <p:cNvSpPr txBox="1"/>
          <p:nvPr/>
        </p:nvSpPr>
        <p:spPr>
          <a:xfrm>
            <a:off x="476447" y="1299394"/>
            <a:ext cx="10004420" cy="4275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G</a:t>
            </a: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et your virtual swag bag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Live chat to </a:t>
            </a:r>
            <a:r>
              <a:rPr lang="en-GB" sz="2800" dirty="0" err="1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Redgaters</a:t>
            </a: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 and book 1-2-1 meetings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Discuss sessions with other attendees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Enter our competition to win an awesome prize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Sign up for Thursday’s pub quiz</a:t>
            </a:r>
            <a:endParaRPr lang="en-GB" sz="2800" dirty="0">
              <a:solidFill>
                <a:schemeClr val="bg1"/>
              </a:solidFill>
              <a:latin typeface="Roboto italic" panose="02000000000000000000" pitchFamily="2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7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">
            <a:extLst>
              <a:ext uri="{FF2B5EF4-FFF2-40B4-BE49-F238E27FC236}">
                <a16:creationId xmlns:a16="http://schemas.microsoft.com/office/drawing/2014/main" id="{AC20A083-C70E-48D4-AFE9-7F94D411456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>
          <a:xfrm>
            <a:off x="0" y="0"/>
            <a:ext cx="8484234" cy="6858000"/>
          </a:xfrm>
          <a:custGeom>
            <a:avLst/>
            <a:gdLst>
              <a:gd name="connsiteX0" fmla="*/ 8006081 w 8484234"/>
              <a:gd name="connsiteY0" fmla="*/ 0 h 6858000"/>
              <a:gd name="connsiteX1" fmla="*/ 0 w 8484234"/>
              <a:gd name="connsiteY1" fmla="*/ 0 h 6858000"/>
              <a:gd name="connsiteX2" fmla="*/ 0 w 8484234"/>
              <a:gd name="connsiteY2" fmla="*/ 6858000 h 6858000"/>
              <a:gd name="connsiteX3" fmla="*/ 8484235 w 8484234"/>
              <a:gd name="connsiteY3" fmla="*/ 6858000 h 6858000"/>
              <a:gd name="connsiteX4" fmla="*/ 5884545 w 8484234"/>
              <a:gd name="connsiteY4" fmla="*/ 2052320 h 6858000"/>
              <a:gd name="connsiteX5" fmla="*/ 8006081 w 848423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4234" h="6858000">
                <a:moveTo>
                  <a:pt x="8006081" y="0"/>
                </a:moveTo>
                <a:lnTo>
                  <a:pt x="0" y="0"/>
                </a:lnTo>
                <a:lnTo>
                  <a:pt x="0" y="6858000"/>
                </a:lnTo>
                <a:lnTo>
                  <a:pt x="8484235" y="6858000"/>
                </a:lnTo>
                <a:lnTo>
                  <a:pt x="5884545" y="2052320"/>
                </a:lnTo>
                <a:cubicBezTo>
                  <a:pt x="6195695" y="1414145"/>
                  <a:pt x="6970395" y="675005"/>
                  <a:pt x="8006081" y="0"/>
                </a:cubicBezTo>
                <a:close/>
              </a:path>
            </a:pathLst>
          </a:custGeom>
          <a:solidFill>
            <a:srgbClr val="FFFFFF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82F0-2B6B-454C-BDE3-8DC68FCB0408}"/>
              </a:ext>
            </a:extLst>
          </p:cNvPr>
          <p:cNvSpPr txBox="1"/>
          <p:nvPr/>
        </p:nvSpPr>
        <p:spPr>
          <a:xfrm>
            <a:off x="572140" y="1651605"/>
            <a:ext cx="4092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C0000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18C3-D726-4B6C-A897-0116D4D0242E}"/>
              </a:ext>
            </a:extLst>
          </p:cNvPr>
          <p:cNvSpPr txBox="1"/>
          <p:nvPr/>
        </p:nvSpPr>
        <p:spPr>
          <a:xfrm>
            <a:off x="572140" y="2744764"/>
            <a:ext cx="384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Consultant</a:t>
            </a:r>
            <a:endParaRPr lang="en-US" sz="3600" b="1" dirty="0"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5491F8F-2ED4-46F8-8EBC-D05101EA6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43" y="4397388"/>
            <a:ext cx="377747" cy="304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B3A46C-51D3-4EA5-8ADC-2323A0C07D8A}"/>
              </a:ext>
            </a:extLst>
          </p:cNvPr>
          <p:cNvSpPr/>
          <p:nvPr/>
        </p:nvSpPr>
        <p:spPr>
          <a:xfrm>
            <a:off x="1344579" y="4318873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700"/>
              </a:spcAft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sz="2400" dirty="0" err="1">
                <a:latin typeface="Roboto" charset="0"/>
                <a:ea typeface="Roboto" charset="0"/>
                <a:cs typeface="Roboto" charset="0"/>
              </a:rPr>
              <a:t>SqlDbaWithBeard</a:t>
            </a: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 </a:t>
            </a:r>
            <a:endParaRPr lang="en-US" sz="2400" b="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F1D-7942-4A9E-B56A-26AA13B078DF}"/>
              </a:ext>
            </a:extLst>
          </p:cNvPr>
          <p:cNvSpPr txBox="1"/>
          <p:nvPr/>
        </p:nvSpPr>
        <p:spPr>
          <a:xfrm>
            <a:off x="593160" y="3336893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latin typeface="Roboto" charset="0"/>
                <a:cs typeface="Arial"/>
              </a:rPr>
              <a:t>MVP and Beard </a:t>
            </a:r>
            <a:r>
              <a:rPr lang="en-GB" sz="2000" b="0" dirty="0" err="1">
                <a:latin typeface="Roboto" charset="0"/>
                <a:cs typeface="Arial"/>
              </a:rPr>
              <a:t>Twizzler</a:t>
            </a:r>
            <a:endParaRPr lang="en-GB" sz="2000" b="0" dirty="0">
              <a:latin typeface="Roboto" charset="0"/>
              <a:cs typeface="Arial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F512A3-4ACC-48D3-B014-7E652C4C16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271" t="36259" r="28503" b="47229"/>
          <a:stretch/>
        </p:blipFill>
        <p:spPr>
          <a:xfrm>
            <a:off x="0" y="4887060"/>
            <a:ext cx="8497019" cy="199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49BCE-720B-419F-8597-9D5156797D0F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About 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44B530-0939-4BD9-8AF7-EDB51FCA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1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51A6D4A-354C-4A4E-ACE1-7EF3064AA8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815076" y="144254"/>
            <a:ext cx="5201020" cy="5201020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169D8-16F7-43FC-84BD-68A4CC96F526}"/>
              </a:ext>
            </a:extLst>
          </p:cNvPr>
          <p:cNvSpPr/>
          <p:nvPr/>
        </p:nvSpPr>
        <p:spPr>
          <a:xfrm>
            <a:off x="1375989" y="4993076"/>
            <a:ext cx="1933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beard.media</a:t>
            </a:r>
            <a:r>
              <a:rPr lang="en-US" dirty="0"/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6799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Running Queries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F152A43-8412-4C69-9A7D-5AE659389CFC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09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A04C0-BA55-4983-8681-F41D8D277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00" y="318052"/>
            <a:ext cx="6112172" cy="4808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FD6746-C0F8-4923-8CF9-6B65B4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660533"/>
            <a:ext cx="5221356" cy="55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91202C4-5280-4C7D-98ED-8A3E96A4C806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51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18421"/>
            <a:ext cx="11738918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8800" dirty="0"/>
              <a:t>Two and a Half Decades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F7DF0-7BAD-491C-B9BD-F056997B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591" y="982054"/>
            <a:ext cx="9790566" cy="48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Uh, Houston, we've had a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DC334-1BAB-4162-9A92-61B892082CD6}"/>
              </a:ext>
            </a:extLst>
          </p:cNvPr>
          <p:cNvSpPr/>
          <p:nvPr/>
        </p:nvSpPr>
        <p:spPr>
          <a:xfrm>
            <a:off x="3116434" y="6084717"/>
            <a:ext cx="595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https://en.wikipedia.org/wiki/Houston,_we_have_a_problem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2BE49AD-A33D-438B-9D79-6ED7219D8079}"/>
              </a:ext>
            </a:extLst>
          </p:cNvPr>
          <p:cNvSpPr txBox="1">
            <a:spLocks/>
          </p:cNvSpPr>
          <p:nvPr/>
        </p:nvSpPr>
        <p:spPr>
          <a:xfrm>
            <a:off x="0" y="6524482"/>
            <a:ext cx="12192000" cy="3335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@SQLDBAWithBeard		SqlDbaWithABeard.com		Rob Sewell		beard.media/book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28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501" y="6524482"/>
            <a:ext cx="11898998" cy="333518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SQLDBAWithBeard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	SqlDbaWithABeard.com		Rob Sewell		</a:t>
            </a:r>
            <a:r>
              <a:rPr lang="en-US" sz="9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DCA497-ED1F-4807-B523-DB3FAA816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007842"/>
            <a:ext cx="10541000" cy="14211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9600" dirty="0"/>
              <a:t>Without some effort………..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2C2F1-CCCB-4D54-BDA0-D2AB7F7A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77878" cy="19325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B02B7A-D309-4D48-A965-3542EC83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0"/>
            <a:ext cx="3970066" cy="196810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F7FB-133E-4E52-A8CC-DA6B3C75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89" y="1828800"/>
            <a:ext cx="3485310" cy="248950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5FC0-D5BF-43D4-95B5-3AF80C863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418" y="0"/>
            <a:ext cx="35530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89422-B994-4D9C-8237-9F20A4718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45445"/>
            <a:ext cx="4330990" cy="2580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53F17-46F4-479E-87B0-7C947A13B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5547" y="4328045"/>
            <a:ext cx="4646378" cy="2322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1F824-FCFD-4DC2-9FEF-43F2E6783B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079" y="1577193"/>
            <a:ext cx="5052685" cy="30886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59A68C-60D6-4DF5-A96B-F7A3E8FB1095}"/>
              </a:ext>
            </a:extLst>
          </p:cNvPr>
          <p:cNvCxnSpPr>
            <a:cxnSpLocks/>
          </p:cNvCxnSpPr>
          <p:nvPr/>
        </p:nvCxnSpPr>
        <p:spPr>
          <a:xfrm flipV="1">
            <a:off x="3843079" y="190997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6B25-9A2E-4CE5-97A8-E8A8BDF4D36E}"/>
              </a:ext>
            </a:extLst>
          </p:cNvPr>
          <p:cNvCxnSpPr>
            <a:cxnSpLocks/>
          </p:cNvCxnSpPr>
          <p:nvPr/>
        </p:nvCxnSpPr>
        <p:spPr>
          <a:xfrm flipV="1">
            <a:off x="7825404" y="1685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996316-3FAF-4268-B9C5-8E293E70064D}"/>
              </a:ext>
            </a:extLst>
          </p:cNvPr>
          <p:cNvCxnSpPr>
            <a:cxnSpLocks/>
          </p:cNvCxnSpPr>
          <p:nvPr/>
        </p:nvCxnSpPr>
        <p:spPr>
          <a:xfrm flipV="1">
            <a:off x="11392055" y="134053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6140B8-8E46-483D-8919-4F354C328B88}"/>
              </a:ext>
            </a:extLst>
          </p:cNvPr>
          <p:cNvCxnSpPr>
            <a:cxnSpLocks/>
          </p:cNvCxnSpPr>
          <p:nvPr/>
        </p:nvCxnSpPr>
        <p:spPr>
          <a:xfrm flipV="1">
            <a:off x="11482222" y="1958619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09B5F-229D-4D79-9243-E5B122C25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7395" y="4252762"/>
            <a:ext cx="6295271" cy="24410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FF1B1-6C47-4911-B072-017E75BC8510}"/>
              </a:ext>
            </a:extLst>
          </p:cNvPr>
          <p:cNvCxnSpPr>
            <a:cxnSpLocks/>
          </p:cNvCxnSpPr>
          <p:nvPr/>
        </p:nvCxnSpPr>
        <p:spPr>
          <a:xfrm flipV="1">
            <a:off x="794094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63009-8350-4DE0-9036-6930411DF544}"/>
              </a:ext>
            </a:extLst>
          </p:cNvPr>
          <p:cNvCxnSpPr>
            <a:cxnSpLocks/>
          </p:cNvCxnSpPr>
          <p:nvPr/>
        </p:nvCxnSpPr>
        <p:spPr>
          <a:xfrm flipV="1">
            <a:off x="11373505" y="449216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A2CD1-144C-42B4-AA1B-9A98FDEAF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6" y="4274021"/>
            <a:ext cx="5891468" cy="225046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9AE4F-6F4B-4B18-9702-CE6F744B89D2}"/>
              </a:ext>
            </a:extLst>
          </p:cNvPr>
          <p:cNvCxnSpPr>
            <a:cxnSpLocks/>
          </p:cNvCxnSpPr>
          <p:nvPr/>
        </p:nvCxnSpPr>
        <p:spPr>
          <a:xfrm flipV="1">
            <a:off x="5064811" y="448811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7B678-CF7E-4DB2-9ACF-C99D47C80AF9}"/>
              </a:ext>
            </a:extLst>
          </p:cNvPr>
          <p:cNvCxnSpPr>
            <a:cxnSpLocks/>
          </p:cNvCxnSpPr>
          <p:nvPr/>
        </p:nvCxnSpPr>
        <p:spPr>
          <a:xfrm flipV="1">
            <a:off x="3092784" y="2187928"/>
            <a:ext cx="625516" cy="589651"/>
          </a:xfrm>
          <a:prstGeom prst="straightConnector1">
            <a:avLst/>
          </a:prstGeom>
          <a:ln w="73025">
            <a:solidFill>
              <a:schemeClr val="accent4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77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013E7703CAD44484A7E47FDD7D0511" ma:contentTypeVersion="13" ma:contentTypeDescription="Create a new document." ma:contentTypeScope="" ma:versionID="3a7a2c3a13e4683ac30d1198f38d1f49">
  <xsd:schema xmlns:xsd="http://www.w3.org/2001/XMLSchema" xmlns:xs="http://www.w3.org/2001/XMLSchema" xmlns:p="http://schemas.microsoft.com/office/2006/metadata/properties" xmlns:ns3="4b652fa9-05c4-4ffa-85d2-4d583d8e9b5a" xmlns:ns4="cdc8a243-6a6e-4e95-912a-cba42f798b16" targetNamespace="http://schemas.microsoft.com/office/2006/metadata/properties" ma:root="true" ma:fieldsID="d2d604975688d6bd13b34ed1a5d7bc91" ns3:_="" ns4:_="">
    <xsd:import namespace="4b652fa9-05c4-4ffa-85d2-4d583d8e9b5a"/>
    <xsd:import namespace="cdc8a243-6a6e-4e95-912a-cba42f798b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52fa9-05c4-4ffa-85d2-4d583d8e9b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8a243-6a6e-4e95-912a-cba42f798b1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42F646-F4DC-479C-B913-E51ECDC404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E40292-3618-4881-B260-F441E731FE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652fa9-05c4-4ffa-85d2-4d583d8e9b5a"/>
    <ds:schemaRef ds:uri="cdc8a243-6a6e-4e95-912a-cba42f798b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3B8991-934E-4DE3-B31E-798B9280D34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785</Words>
  <Application>Microsoft Office PowerPoint</Application>
  <PresentationFormat>Widescreen</PresentationFormat>
  <Paragraphs>78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Calibri Light</vt:lpstr>
      <vt:lpstr>Roboto bold</vt:lpstr>
      <vt:lpstr>Roboto</vt:lpstr>
      <vt:lpstr>Calibri</vt:lpstr>
      <vt:lpstr>Segoe UI Semibold</vt:lpstr>
      <vt:lpstr>Roboto italic</vt:lpstr>
      <vt:lpstr>Courier New</vt:lpstr>
      <vt:lpstr>Arial</vt:lpstr>
      <vt:lpstr>gatebase Medium</vt:lpstr>
      <vt:lpstr>Roboto Medium</vt:lpstr>
      <vt:lpstr>Roboto regular</vt:lpstr>
      <vt:lpstr>Segoe UI</vt:lpstr>
      <vt:lpstr>Office Theme</vt:lpstr>
      <vt:lpstr>PowerPoint Presentation</vt:lpstr>
      <vt:lpstr>Notebooks in Azure Data Studio for the DBA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Jupyter Notebook?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2020-04-02T08:59:34Z</dcterms:created>
  <dcterms:modified xsi:type="dcterms:W3CDTF">2020-04-02T13:00:52Z</dcterms:modified>
</cp:coreProperties>
</file>